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ow Bold" charset="1" panose="00000800000000000000"/>
      <p:regular r:id="rId19"/>
    </p:embeddedFont>
    <p:embeddedFont>
      <p:font typeface="Now" charset="1" panose="000005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6242" y="2692746"/>
            <a:ext cx="10221667" cy="323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b="true" sz="4599" spc="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END-TO-END ETL PIPELINE FOR NYC TAXI DATA WITH DATA QUALITY VALIDATION</a:t>
            </a:r>
          </a:p>
          <a:p>
            <a:pPr algn="ctr">
              <a:lnSpc>
                <a:spcPts val="643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229400" y="7654599"/>
            <a:ext cx="9058600" cy="256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77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Roll No: CB.SC.I5DAS21030</a:t>
            </a:r>
          </a:p>
          <a:p>
            <a:pPr algn="ctr">
              <a:lnSpc>
                <a:spcPts val="3379"/>
              </a:lnSpc>
            </a:pPr>
            <a:r>
              <a:rPr lang="en-US" sz="277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Name : Jagadeesh M</a:t>
            </a:r>
          </a:p>
          <a:p>
            <a:pPr algn="ctr">
              <a:lnSpc>
                <a:spcPts val="3379"/>
              </a:lnSpc>
            </a:pPr>
            <a:r>
              <a:rPr lang="en-US" sz="277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Class : Int M.Sc DAS-A (IV Year)</a:t>
            </a:r>
          </a:p>
          <a:p>
            <a:pPr algn="ctr">
              <a:lnSpc>
                <a:spcPts val="3379"/>
              </a:lnSpc>
            </a:pPr>
            <a:r>
              <a:rPr lang="en-US" sz="277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Sem : VIII (AY 2024- 2025)</a:t>
            </a:r>
          </a:p>
          <a:p>
            <a:pPr algn="ctr">
              <a:lnSpc>
                <a:spcPts val="3379"/>
              </a:lnSpc>
            </a:pPr>
          </a:p>
          <a:p>
            <a:pPr algn="ctr">
              <a:lnSpc>
                <a:spcPts val="33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008749" y="967681"/>
            <a:ext cx="8552450" cy="121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7"/>
              </a:lnSpc>
            </a:pPr>
            <a:r>
              <a:rPr lang="en-US" sz="39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18CSC491 - MINI PROJECT</a:t>
            </a:r>
          </a:p>
          <a:p>
            <a:pPr algn="l">
              <a:lnSpc>
                <a:spcPts val="480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716" y="1213427"/>
            <a:ext cx="12089100" cy="7767602"/>
          </a:xfrm>
          <a:custGeom>
            <a:avLst/>
            <a:gdLst/>
            <a:ahLst/>
            <a:cxnLst/>
            <a:rect r="r" b="b" t="t" l="l"/>
            <a:pathLst>
              <a:path h="7767602" w="12089100">
                <a:moveTo>
                  <a:pt x="0" y="0"/>
                </a:moveTo>
                <a:lnTo>
                  <a:pt x="12089100" y="0"/>
                </a:lnTo>
                <a:lnTo>
                  <a:pt x="12089100" y="7767601"/>
                </a:lnTo>
                <a:lnTo>
                  <a:pt x="0" y="776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4" t="-660" r="-356" b="-6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67" y="78797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FEATURE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03816" y="2013017"/>
            <a:ext cx="5984184" cy="448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1.</a:t>
            </a: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Extracts the hour from lpep_pickup_datetime and creates a new column called hour_of_day.</a:t>
            </a:r>
          </a:p>
          <a:p>
            <a:pPr algn="ctr">
              <a:lnSpc>
                <a:spcPts val="2997"/>
              </a:lnSpc>
            </a:pP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2. Extracts the day of the week and creates a new column called day_of_week.</a:t>
            </a:r>
          </a:p>
          <a:p>
            <a:pPr algn="ctr">
              <a:lnSpc>
                <a:spcPts val="2997"/>
              </a:lnSpc>
            </a:pP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3. Extracts the month and creates a new column called month.</a:t>
            </a:r>
          </a:p>
          <a:p>
            <a:pPr algn="ctr">
              <a:lnSpc>
                <a:spcPts val="2997"/>
              </a:lnSpc>
            </a:pP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4. Extracts the year and creates a new column called year.</a:t>
            </a:r>
          </a:p>
          <a:p>
            <a:pPr algn="ctr">
              <a:lnSpc>
                <a:spcPts val="2997"/>
              </a:lnSpc>
            </a:pPr>
            <a:r>
              <a:rPr lang="en-US" sz="214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5. Displays the updated DataFrame with these new columns.</a:t>
            </a:r>
          </a:p>
          <a:p>
            <a:pPr algn="ctr">
              <a:lnSpc>
                <a:spcPts val="299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56" y="906431"/>
            <a:ext cx="12150616" cy="3786398"/>
          </a:xfrm>
          <a:custGeom>
            <a:avLst/>
            <a:gdLst/>
            <a:ahLst/>
            <a:cxnLst/>
            <a:rect r="r" b="b" t="t" l="l"/>
            <a:pathLst>
              <a:path h="3786398" w="12150616">
                <a:moveTo>
                  <a:pt x="0" y="0"/>
                </a:moveTo>
                <a:lnTo>
                  <a:pt x="12150616" y="0"/>
                </a:lnTo>
                <a:lnTo>
                  <a:pt x="12150616" y="3786398"/>
                </a:lnTo>
                <a:lnTo>
                  <a:pt x="0" y="378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55" r="0" b="-53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412" y="4902379"/>
            <a:ext cx="12213589" cy="5070167"/>
          </a:xfrm>
          <a:custGeom>
            <a:avLst/>
            <a:gdLst/>
            <a:ahLst/>
            <a:cxnLst/>
            <a:rect r="r" b="b" t="t" l="l"/>
            <a:pathLst>
              <a:path h="5070167" w="12213589">
                <a:moveTo>
                  <a:pt x="0" y="0"/>
                </a:moveTo>
                <a:lnTo>
                  <a:pt x="12213588" y="0"/>
                </a:lnTo>
                <a:lnTo>
                  <a:pt x="12213588" y="5070167"/>
                </a:lnTo>
                <a:lnTo>
                  <a:pt x="0" y="5070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57" r="0" b="-615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2967" y="78797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DATA WRITING TO SILVER LAYER (ADLS GEN2)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44490" y="1701665"/>
            <a:ext cx="5334826" cy="544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sz="258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Used .write.format('parquet') to save data in efficient Parquet format.</a:t>
            </a:r>
          </a:p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sz="258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Applied .mode('append') to add new data without overwriting existing records.</a:t>
            </a:r>
          </a:p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sz="258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Specified .option('path', ...) to define the Azure Data Lake Storage (ADLS) location.</a:t>
            </a:r>
          </a:p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sz="258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Ensured data moves to the Silver layer for cleaner, structured data.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936" y="1792368"/>
            <a:ext cx="10920186" cy="6702264"/>
          </a:xfrm>
          <a:custGeom>
            <a:avLst/>
            <a:gdLst/>
            <a:ahLst/>
            <a:cxnLst/>
            <a:rect r="r" b="b" t="t" l="l"/>
            <a:pathLst>
              <a:path h="6702264" w="10920186">
                <a:moveTo>
                  <a:pt x="0" y="0"/>
                </a:moveTo>
                <a:lnTo>
                  <a:pt x="10920185" y="0"/>
                </a:lnTo>
                <a:lnTo>
                  <a:pt x="10920185" y="6702264"/>
                </a:lnTo>
                <a:lnTo>
                  <a:pt x="0" y="670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67" y="78797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FUTURE WORK OF THE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60366" y="1236241"/>
            <a:ext cx="6293352" cy="8022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  <a:spcBef>
                <a:spcPct val="0"/>
              </a:spcBef>
            </a:pP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1. Serving Layer: Delta Lake stores clean data with ACID transactions.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2. Autoencoder Model: Learns patterns and detects anomalies.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3. Data Quality Check: Identifies errors and ensures quality.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4. Power BI Reports: Visualizes insights for decisions.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5. Automation: Ensures fast and accurate checks.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6. Outcome: Delivers reliable data for analysis.</a:t>
            </a:r>
          </a:p>
          <a:p>
            <a:pPr algn="ctr">
              <a:lnSpc>
                <a:spcPts val="4274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6413448" y="1242470"/>
            <a:ext cx="5138147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413448" y="1242470"/>
            <a:ext cx="0" cy="801583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413448" y="9258300"/>
            <a:ext cx="5138147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551595" y="1242470"/>
            <a:ext cx="0" cy="801583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0826" y="639907"/>
            <a:ext cx="13027150" cy="153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2"/>
              </a:lnSpc>
            </a:pPr>
            <a:r>
              <a:rPr lang="en-US" b="true" sz="49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  <a:p>
            <a:pPr algn="ctr">
              <a:lnSpc>
                <a:spcPts val="6012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76040" y="2357476"/>
            <a:ext cx="16230600" cy="38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891" indent="-342445" lvl="1">
              <a:lnSpc>
                <a:spcPts val="3870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Anoshin, Dmitry, Dmitry Foshin, Roman Storchak, and Xenia Ireton. </a:t>
            </a:r>
            <a:r>
              <a:rPr lang="en-US" b="true" sz="3172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Azure Data Factory Cookbook: Build and manage ETL and ELT pipelines with Microsoft Azure's serverless data integration service</a:t>
            </a:r>
            <a:r>
              <a:rPr lang="en-US" sz="317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. Packt Publishing Ltd, 2020. </a:t>
            </a:r>
          </a:p>
          <a:p>
            <a:pPr algn="l">
              <a:lnSpc>
                <a:spcPts val="3870"/>
              </a:lnSpc>
            </a:pPr>
          </a:p>
          <a:p>
            <a:pPr algn="l">
              <a:lnSpc>
                <a:spcPts val="3870"/>
              </a:lnSpc>
            </a:pPr>
          </a:p>
          <a:p>
            <a:pPr algn="l" marL="684891" indent="-342445" lvl="1">
              <a:lnSpc>
                <a:spcPts val="3870"/>
              </a:lnSpc>
              <a:buFont typeface="Arial"/>
              <a:buChar char="•"/>
            </a:pPr>
            <a:r>
              <a:rPr lang="en-US" sz="317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</a:t>
            </a:r>
            <a:r>
              <a:rPr lang="en-US" sz="317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Reis, Joe, and Matt Housley. </a:t>
            </a:r>
            <a:r>
              <a:rPr lang="en-US" b="true" sz="3172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Fundamentals of data engineering.</a:t>
            </a:r>
            <a:r>
              <a:rPr lang="en-US" sz="317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" O'Reilly Media, Inc.", 2022.</a:t>
            </a:r>
          </a:p>
          <a:p>
            <a:pPr algn="l">
              <a:lnSpc>
                <a:spcPts val="387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185" y="2315248"/>
            <a:ext cx="10904105" cy="5656504"/>
          </a:xfrm>
          <a:custGeom>
            <a:avLst/>
            <a:gdLst/>
            <a:ahLst/>
            <a:cxnLst/>
            <a:rect r="r" b="b" t="t" l="l"/>
            <a:pathLst>
              <a:path h="5656504" w="10904105">
                <a:moveTo>
                  <a:pt x="0" y="0"/>
                </a:moveTo>
                <a:lnTo>
                  <a:pt x="10904105" y="0"/>
                </a:lnTo>
                <a:lnTo>
                  <a:pt x="10904105" y="5656504"/>
                </a:lnTo>
                <a:lnTo>
                  <a:pt x="0" y="565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AutoShape 4" id="4"/>
          <p:cNvSpPr/>
          <p:nvPr/>
        </p:nvSpPr>
        <p:spPr>
          <a:xfrm>
            <a:off x="214729" y="8446947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214729" y="1962693"/>
            <a:ext cx="0" cy="648425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14729" y="196269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706969" y="1962693"/>
            <a:ext cx="0" cy="6484254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05665" y="1295336"/>
            <a:ext cx="13027150" cy="48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3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ARCHITECTURAL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5665" y="347310"/>
            <a:ext cx="13027150" cy="79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b="true" sz="5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AIM OF THE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29224" y="1720778"/>
            <a:ext cx="6902724" cy="7514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1. Data Extraction: Azure Data Factory extracts data from the NYC Taxi API.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2. Raw Data Storage: The extracted data is stored in Data Lake Gen2 in Parquet format.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3. Data Processing: Databricks processes and transforms the raw data.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4. Transformed Data Storage: The cleaned data is saved back to Data Lake Gen2 in Parquet format.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5. Security Integration: Azure services like Key Vault ensure secure data handling.</a:t>
            </a:r>
          </a:p>
          <a:p>
            <a:pPr algn="ctr">
              <a:lnSpc>
                <a:spcPts val="40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379" y="1179654"/>
            <a:ext cx="8820890" cy="4840463"/>
          </a:xfrm>
          <a:custGeom>
            <a:avLst/>
            <a:gdLst/>
            <a:ahLst/>
            <a:cxnLst/>
            <a:rect r="r" b="b" t="t" l="l"/>
            <a:pathLst>
              <a:path h="4840463" w="8820890">
                <a:moveTo>
                  <a:pt x="0" y="0"/>
                </a:moveTo>
                <a:lnTo>
                  <a:pt x="8820890" y="0"/>
                </a:lnTo>
                <a:lnTo>
                  <a:pt x="8820890" y="4840464"/>
                </a:lnTo>
                <a:lnTo>
                  <a:pt x="0" y="4840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1311" y="1072848"/>
            <a:ext cx="5989716" cy="4806747"/>
          </a:xfrm>
          <a:custGeom>
            <a:avLst/>
            <a:gdLst/>
            <a:ahLst/>
            <a:cxnLst/>
            <a:rect r="r" b="b" t="t" l="l"/>
            <a:pathLst>
              <a:path h="4806747" w="5989716">
                <a:moveTo>
                  <a:pt x="0" y="0"/>
                </a:moveTo>
                <a:lnTo>
                  <a:pt x="5989717" y="0"/>
                </a:lnTo>
                <a:lnTo>
                  <a:pt x="5989717" y="4806748"/>
                </a:lnTo>
                <a:lnTo>
                  <a:pt x="0" y="480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19582" y="6277293"/>
            <a:ext cx="8846324" cy="3693340"/>
          </a:xfrm>
          <a:custGeom>
            <a:avLst/>
            <a:gdLst/>
            <a:ahLst/>
            <a:cxnLst/>
            <a:rect r="r" b="b" t="t" l="l"/>
            <a:pathLst>
              <a:path h="3693340" w="8846324">
                <a:moveTo>
                  <a:pt x="0" y="0"/>
                </a:moveTo>
                <a:lnTo>
                  <a:pt x="8846323" y="0"/>
                </a:lnTo>
                <a:lnTo>
                  <a:pt x="8846323" y="3693340"/>
                </a:lnTo>
                <a:lnTo>
                  <a:pt x="0" y="369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56952" y="217809"/>
            <a:ext cx="12128258" cy="70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7"/>
              </a:lnSpc>
              <a:spcBef>
                <a:spcPct val="0"/>
              </a:spcBef>
            </a:pPr>
            <a:r>
              <a:rPr lang="en-US" b="true" sz="458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DATA  SOURCE TO SINK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91912" y="1194922"/>
            <a:ext cx="6388021" cy="6348095"/>
          </a:xfrm>
          <a:custGeom>
            <a:avLst/>
            <a:gdLst/>
            <a:ahLst/>
            <a:cxnLst/>
            <a:rect r="r" b="b" t="t" l="l"/>
            <a:pathLst>
              <a:path h="6348095" w="6388021">
                <a:moveTo>
                  <a:pt x="0" y="0"/>
                </a:moveTo>
                <a:lnTo>
                  <a:pt x="6388020" y="0"/>
                </a:lnTo>
                <a:lnTo>
                  <a:pt x="6388020" y="6348096"/>
                </a:lnTo>
                <a:lnTo>
                  <a:pt x="0" y="634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86" y="1194922"/>
            <a:ext cx="11301259" cy="5537617"/>
          </a:xfrm>
          <a:custGeom>
            <a:avLst/>
            <a:gdLst/>
            <a:ahLst/>
            <a:cxnLst/>
            <a:rect r="r" b="b" t="t" l="l"/>
            <a:pathLst>
              <a:path h="5537617" w="11301259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1799" y="8389102"/>
            <a:ext cx="7388723" cy="1271643"/>
          </a:xfrm>
          <a:custGeom>
            <a:avLst/>
            <a:gdLst/>
            <a:ahLst/>
            <a:cxnLst/>
            <a:rect r="r" b="b" t="t" l="l"/>
            <a:pathLst>
              <a:path h="1271643" w="7388723">
                <a:moveTo>
                  <a:pt x="0" y="0"/>
                </a:moveTo>
                <a:lnTo>
                  <a:pt x="7388723" y="0"/>
                </a:lnTo>
                <a:lnTo>
                  <a:pt x="7388723" y="1271643"/>
                </a:lnTo>
                <a:lnTo>
                  <a:pt x="0" y="1271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09" r="0" b="-41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1799" y="6992081"/>
            <a:ext cx="7388723" cy="1101873"/>
          </a:xfrm>
          <a:custGeom>
            <a:avLst/>
            <a:gdLst/>
            <a:ahLst/>
            <a:cxnLst/>
            <a:rect r="r" b="b" t="t" l="l"/>
            <a:pathLst>
              <a:path h="1101873" w="7388723">
                <a:moveTo>
                  <a:pt x="0" y="0"/>
                </a:moveTo>
                <a:lnTo>
                  <a:pt x="7388723" y="0"/>
                </a:lnTo>
                <a:lnTo>
                  <a:pt x="7388723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379" r="0" b="-153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6952" y="217809"/>
            <a:ext cx="12128258" cy="70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7"/>
              </a:lnSpc>
              <a:spcBef>
                <a:spcPct val="0"/>
              </a:spcBef>
            </a:pPr>
            <a:r>
              <a:rPr lang="en-US" b="true" sz="458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ADF - DATA EXTRACT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203" y="1710106"/>
            <a:ext cx="7797316" cy="2168233"/>
          </a:xfrm>
          <a:custGeom>
            <a:avLst/>
            <a:gdLst/>
            <a:ahLst/>
            <a:cxnLst/>
            <a:rect r="r" b="b" t="t" l="l"/>
            <a:pathLst>
              <a:path h="2168233" w="7797316">
                <a:moveTo>
                  <a:pt x="0" y="0"/>
                </a:moveTo>
                <a:lnTo>
                  <a:pt x="7797315" y="0"/>
                </a:lnTo>
                <a:lnTo>
                  <a:pt x="7797315" y="2168233"/>
                </a:lnTo>
                <a:lnTo>
                  <a:pt x="0" y="216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61" r="0" b="-95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510" y="4152023"/>
            <a:ext cx="8818616" cy="3847121"/>
          </a:xfrm>
          <a:custGeom>
            <a:avLst/>
            <a:gdLst/>
            <a:ahLst/>
            <a:cxnLst/>
            <a:rect r="r" b="b" t="t" l="l"/>
            <a:pathLst>
              <a:path h="3847121" w="8818616">
                <a:moveTo>
                  <a:pt x="0" y="0"/>
                </a:moveTo>
                <a:lnTo>
                  <a:pt x="8818616" y="0"/>
                </a:lnTo>
                <a:lnTo>
                  <a:pt x="8818616" y="3847121"/>
                </a:lnTo>
                <a:lnTo>
                  <a:pt x="0" y="3847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019" y="8322994"/>
            <a:ext cx="8725106" cy="1362185"/>
          </a:xfrm>
          <a:custGeom>
            <a:avLst/>
            <a:gdLst/>
            <a:ahLst/>
            <a:cxnLst/>
            <a:rect r="r" b="b" t="t" l="l"/>
            <a:pathLst>
              <a:path h="1362185" w="8725106">
                <a:moveTo>
                  <a:pt x="0" y="0"/>
                </a:moveTo>
                <a:lnTo>
                  <a:pt x="8725107" y="0"/>
                </a:lnTo>
                <a:lnTo>
                  <a:pt x="8725107" y="1362185"/>
                </a:lnTo>
                <a:lnTo>
                  <a:pt x="0" y="136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34" r="0" b="-475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334" y="208284"/>
            <a:ext cx="15942067" cy="122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GIVING ACCESS TO DATABRICKS TO CONNECT STORAGE CONTAINERS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3677" y="3091248"/>
            <a:ext cx="6902724" cy="500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1. App Registration: Registered JaggiNycApp in Azure AD.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2. IDs Generated: Obtained Client ID and Tenant ID.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3. Secret Created: Added NycSecret for secure access.</a:t>
            </a:r>
          </a:p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4. Integration: Enables Databricks to connect with Data Lake Storage securely.</a:t>
            </a:r>
          </a:p>
          <a:p>
            <a:pPr algn="ctr">
              <a:lnSpc>
                <a:spcPts val="40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862" y="1575422"/>
            <a:ext cx="15406275" cy="8531225"/>
          </a:xfrm>
          <a:custGeom>
            <a:avLst/>
            <a:gdLst/>
            <a:ahLst/>
            <a:cxnLst/>
            <a:rect r="r" b="b" t="t" l="l"/>
            <a:pathLst>
              <a:path h="8531225" w="15406275">
                <a:moveTo>
                  <a:pt x="0" y="0"/>
                </a:moveTo>
                <a:lnTo>
                  <a:pt x="15406276" y="0"/>
                </a:lnTo>
                <a:lnTo>
                  <a:pt x="15406276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4334" y="208284"/>
            <a:ext cx="15942067" cy="122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GIVING ACCESS TO DATABRICKS TO CONNECT STORAGE CONTAINERS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715" y="1273225"/>
            <a:ext cx="12157825" cy="8632056"/>
          </a:xfrm>
          <a:custGeom>
            <a:avLst/>
            <a:gdLst/>
            <a:ahLst/>
            <a:cxnLst/>
            <a:rect r="r" b="b" t="t" l="l"/>
            <a:pathLst>
              <a:path h="8632056" w="12157825">
                <a:moveTo>
                  <a:pt x="0" y="0"/>
                </a:moveTo>
                <a:lnTo>
                  <a:pt x="12157825" y="0"/>
                </a:lnTo>
                <a:lnTo>
                  <a:pt x="12157825" y="8632056"/>
                </a:lnTo>
                <a:lnTo>
                  <a:pt x="0" y="863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4334" y="208284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MERGING ALD DATA INTO SINGLE DF AND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79221" y="1323233"/>
            <a:ext cx="6108779" cy="664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</a:p>
          <a:p>
            <a:pPr algn="ctr" marL="548169" indent="-274084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Used .read.format("parquet") with .option("header", True) for schema inference.</a:t>
            </a:r>
          </a:p>
          <a:p>
            <a:pPr algn="ctr">
              <a:lnSpc>
                <a:spcPts val="3554"/>
              </a:lnSpc>
            </a:pPr>
          </a:p>
          <a:p>
            <a:pPr algn="ctr" marL="548169" indent="-274084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Applied .select() with .cast() to ensure consistent data types.</a:t>
            </a:r>
          </a:p>
          <a:p>
            <a:pPr algn="ctr">
              <a:lnSpc>
                <a:spcPts val="3554"/>
              </a:lnSpc>
            </a:pPr>
          </a:p>
          <a:p>
            <a:pPr algn="ctr" marL="548169" indent="-274084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Merged DataFrames using reduce(DataFrame.unionByName, valid_dfs).</a:t>
            </a:r>
          </a:p>
          <a:p>
            <a:pPr algn="ctr">
              <a:lnSpc>
                <a:spcPts val="3554"/>
              </a:lnSpc>
            </a:pPr>
          </a:p>
          <a:p>
            <a:pPr algn="ctr" marL="548169" indent="-274084" lvl="1">
              <a:lnSpc>
                <a:spcPts val="3554"/>
              </a:lnSpc>
              <a:buFont typeface="Arial"/>
              <a:buChar char="•"/>
            </a:pPr>
            <a:r>
              <a:rPr lang="en-US" sz="2538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Cached the final DataFrame using .cache() for improved performance.</a:t>
            </a:r>
          </a:p>
          <a:p>
            <a:pPr algn="ctr">
              <a:lnSpc>
                <a:spcPts val="35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318" y="805915"/>
            <a:ext cx="11000176" cy="3968412"/>
          </a:xfrm>
          <a:custGeom>
            <a:avLst/>
            <a:gdLst/>
            <a:ahLst/>
            <a:cxnLst/>
            <a:rect r="r" b="b" t="t" l="l"/>
            <a:pathLst>
              <a:path h="3968412" w="11000176">
                <a:moveTo>
                  <a:pt x="0" y="0"/>
                </a:moveTo>
                <a:lnTo>
                  <a:pt x="11000175" y="0"/>
                </a:lnTo>
                <a:lnTo>
                  <a:pt x="11000175" y="3968413"/>
                </a:lnTo>
                <a:lnTo>
                  <a:pt x="0" y="396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59" r="0" b="-33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9318" y="4888628"/>
            <a:ext cx="11000176" cy="5238898"/>
          </a:xfrm>
          <a:custGeom>
            <a:avLst/>
            <a:gdLst/>
            <a:ahLst/>
            <a:cxnLst/>
            <a:rect r="r" b="b" t="t" l="l"/>
            <a:pathLst>
              <a:path h="5238898" w="11000176">
                <a:moveTo>
                  <a:pt x="0" y="0"/>
                </a:moveTo>
                <a:lnTo>
                  <a:pt x="11000175" y="0"/>
                </a:lnTo>
                <a:lnTo>
                  <a:pt x="11000175" y="5238897"/>
                </a:lnTo>
                <a:lnTo>
                  <a:pt x="0" y="523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53" r="0" b="-153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58710" y="7282006"/>
            <a:ext cx="6706933" cy="897052"/>
          </a:xfrm>
          <a:custGeom>
            <a:avLst/>
            <a:gdLst/>
            <a:ahLst/>
            <a:cxnLst/>
            <a:rect r="r" b="b" t="t" l="l"/>
            <a:pathLst>
              <a:path h="897052" w="6706933">
                <a:moveTo>
                  <a:pt x="0" y="0"/>
                </a:moveTo>
                <a:lnTo>
                  <a:pt x="6706932" y="0"/>
                </a:lnTo>
                <a:lnTo>
                  <a:pt x="6706932" y="897053"/>
                </a:lnTo>
                <a:lnTo>
                  <a:pt x="0" y="89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2967" y="78797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DATA CLEANING AND TRANSFORMATION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4626" y="990600"/>
            <a:ext cx="6221017" cy="521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6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sz="2476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Used .select() with F.count() and F.when() to identify null values.</a:t>
            </a:r>
          </a:p>
          <a:p>
            <a:pPr algn="ctr">
              <a:lnSpc>
                <a:spcPts val="3466"/>
              </a:lnSpc>
            </a:pPr>
          </a:p>
          <a:p>
            <a:pPr algn="ctr">
              <a:lnSpc>
                <a:spcPts val="3466"/>
              </a:lnSpc>
            </a:pPr>
            <a:r>
              <a:rPr lang="en-US" sz="2476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• Applied `.dropna(how=‘any’) to remove incomplete rows.</a:t>
            </a:r>
          </a:p>
          <a:p>
            <a:pPr algn="ctr">
              <a:lnSpc>
                <a:spcPts val="3466"/>
              </a:lnSpc>
            </a:pPr>
          </a:p>
          <a:p>
            <a:pPr algn="ctr">
              <a:lnSpc>
                <a:spcPts val="3466"/>
              </a:lnSpc>
            </a:pPr>
            <a:r>
              <a:rPr lang="en-US" sz="2476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Used .filter() to keep valid trip_distance (0-100) and fare_amount (0-500).</a:t>
            </a:r>
          </a:p>
          <a:p>
            <a:pPr algn="ctr">
              <a:lnSpc>
                <a:spcPts val="3466"/>
              </a:lnSpc>
            </a:pPr>
          </a:p>
          <a:p>
            <a:pPr algn="ctr">
              <a:lnSpc>
                <a:spcPts val="3466"/>
              </a:lnSpc>
            </a:pPr>
            <a:r>
              <a:rPr lang="en-US" sz="2476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• Used .count() to confirm cleaned data size.</a:t>
            </a:r>
          </a:p>
          <a:p>
            <a:pPr algn="ctr">
              <a:lnSpc>
                <a:spcPts val="346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043" y="1028700"/>
            <a:ext cx="12862396" cy="8923287"/>
          </a:xfrm>
          <a:custGeom>
            <a:avLst/>
            <a:gdLst/>
            <a:ahLst/>
            <a:cxnLst/>
            <a:rect r="r" b="b" t="t" l="l"/>
            <a:pathLst>
              <a:path h="8923287" w="12862396">
                <a:moveTo>
                  <a:pt x="0" y="0"/>
                </a:moveTo>
                <a:lnTo>
                  <a:pt x="12862397" y="0"/>
                </a:lnTo>
                <a:lnTo>
                  <a:pt x="12862397" y="8923287"/>
                </a:lnTo>
                <a:lnTo>
                  <a:pt x="0" y="8923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2967" y="78797"/>
            <a:ext cx="15942067" cy="61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7"/>
              </a:lnSpc>
              <a:spcBef>
                <a:spcPct val="0"/>
              </a:spcBef>
            </a:pPr>
            <a:r>
              <a:rPr lang="en-US" b="true" sz="3981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FEATURE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29044" y="1598370"/>
            <a:ext cx="4886808" cy="598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</a:t>
            </a: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Used .withColumn() and unix_timestamp() to calculate trip_duration_min for analyzing trip lengths.</a:t>
            </a:r>
          </a:p>
          <a:p>
            <a:pPr algn="ctr">
              <a:lnSpc>
                <a:spcPts val="2999"/>
              </a:lnSpc>
            </a:pP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• Applied .withColumn() and when() to compute trip_speed_mph, ensuring valid speed calculations.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• Feature engineering enhances insights by adding meaningful metrics for analysis.</a:t>
            </a:r>
          </a:p>
          <a:p>
            <a:pPr algn="ctr">
              <a:lnSpc>
                <a:spcPts val="2999"/>
              </a:lnSpc>
            </a:pPr>
          </a:p>
          <a:p>
            <a:pPr algn="ctr">
              <a:lnSpc>
                <a:spcPts val="2999"/>
              </a:lnSpc>
            </a:pP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42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• It improves model performance by providing valuable features for accurate predictions.</a:t>
            </a:r>
          </a:p>
          <a:p>
            <a:pPr algn="ctr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DAGbVSYPqZs</dc:identifier>
  <dcterms:modified xsi:type="dcterms:W3CDTF">2011-08-01T06:04:30Z</dcterms:modified>
  <cp:revision>1</cp:revision>
  <dc:title>18CSC491 - Mini Project</dc:title>
</cp:coreProperties>
</file>